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jpg"/>
  <Override PartName="/ppt/media/image3.jpg" ContentType="image/jpg"/>
  <Override PartName="/ppt/media/image4.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0.jpg" ContentType="image/jpeg"/>
  <Override PartName="/ppt/media/image11.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3.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291" r:id="rId16"/>
    <p:sldId id="292" r:id="rId17"/>
    <p:sldId id="293" r:id="rId18"/>
    <p:sldId id="273" r:id="rId19"/>
    <p:sldId id="274" r:id="rId20"/>
    <p:sldId id="275" r:id="rId21"/>
    <p:sldId id="276" r:id="rId22"/>
    <p:sldId id="300" r:id="rId23"/>
    <p:sldId id="301" r:id="rId24"/>
    <p:sldId id="278" r:id="rId25"/>
    <p:sldId id="279" r:id="rId26"/>
    <p:sldId id="302" r:id="rId27"/>
    <p:sldId id="303" r:id="rId28"/>
    <p:sldId id="304" r:id="rId29"/>
    <p:sldId id="305" r:id="rId30"/>
    <p:sldId id="306"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47" autoAdjust="0"/>
  </p:normalViewPr>
  <p:slideViewPr>
    <p:cSldViewPr snapToGrid="0">
      <p:cViewPr varScale="1">
        <p:scale>
          <a:sx n="96" d="100"/>
          <a:sy n="96" d="100"/>
        </p:scale>
        <p:origin x="5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这是简单描述对数据的结构化</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a:t>
            </a:r>
            <a:r>
              <a:rPr lang="zh-CN" altLang="en-US" sz="1200" b="0" i="0" u="none" strike="noStrike" kern="1200" baseline="0" dirty="0" smtClean="0">
                <a:solidFill>
                  <a:schemeClr val="tx1"/>
                </a:solidFill>
                <a:latin typeface="+mn-lt"/>
                <a:ea typeface="+mn-ea"/>
                <a:cs typeface="+mn-cs"/>
              </a:rPr>
              <a:t>中蓝牙的</a:t>
            </a:r>
            <a:r>
              <a:rPr lang="zh-CN" altLang="en-US" sz="1200" b="0" i="0" u="none" strike="noStrike" kern="1200" baseline="0" dirty="0" smtClean="0">
                <a:solidFill>
                  <a:schemeClr val="tx1"/>
                </a:solidFill>
                <a:latin typeface="+mn-lt"/>
                <a:ea typeface="+mn-ea"/>
                <a:cs typeface="+mn-cs"/>
              </a:rPr>
              <a:t>感知距离因为受到发射器功率以及周围环境的影响，导致</a:t>
            </a:r>
            <a:r>
              <a:rPr lang="zh-CN" altLang="en-US" sz="1200" b="0" i="0" u="none" strike="noStrike" kern="1200" baseline="0" dirty="0" smtClean="0">
                <a:solidFill>
                  <a:schemeClr val="tx1"/>
                </a:solidFill>
                <a:latin typeface="+mn-lt"/>
                <a:ea typeface="+mn-ea"/>
                <a:cs typeface="+mn-cs"/>
              </a:rPr>
              <a:t>正常蓝牙的</a:t>
            </a:r>
            <a:r>
              <a:rPr lang="zh-CN" altLang="en-US" sz="1200" b="0" i="0" u="none" strike="noStrike" kern="1200" baseline="0" dirty="0" smtClean="0">
                <a:solidFill>
                  <a:schemeClr val="tx1"/>
                </a:solidFill>
                <a:latin typeface="+mn-lt"/>
                <a:ea typeface="+mn-ea"/>
                <a:cs typeface="+mn-cs"/>
              </a:rPr>
              <a:t>覆盖范围大约</a:t>
            </a:r>
            <a:r>
              <a:rPr lang="zh-CN" altLang="en-US" sz="1200" b="0" i="0" u="none" strike="noStrike" kern="1200" baseline="0" dirty="0" smtClean="0">
                <a:solidFill>
                  <a:schemeClr val="tx1"/>
                </a:solidFill>
                <a:latin typeface="+mn-lt"/>
                <a:ea typeface="+mn-ea"/>
                <a:cs typeface="+mn-cs"/>
              </a:rPr>
              <a:t>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首先我们求出</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的最长公共子串</a:t>
            </a:r>
            <a:r>
              <a:rPr lang="en-US" altLang="zh-CN" sz="1200" b="0" i="1" u="none" strike="noStrike" kern="1200" baseline="0" dirty="0" smtClean="0">
                <a:solidFill>
                  <a:schemeClr val="tx1"/>
                </a:solidFill>
                <a:latin typeface="+mn-lt"/>
                <a:ea typeface="+mn-ea"/>
                <a:cs typeface="+mn-cs"/>
              </a:rPr>
              <a:t>LCS </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rsqt</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rsqm</a:t>
            </a:r>
            <a:r>
              <a:rPr lang="en-US" altLang="zh-CN" sz="1200" b="0" i="0" u="none" strike="noStrike" kern="1200" baseline="0" dirty="0" smtClean="0">
                <a:solidFill>
                  <a:schemeClr val="tx1"/>
                </a:solidFill>
                <a:latin typeface="+mn-lt"/>
                <a:ea typeface="+mn-ea"/>
                <a:cs typeface="+mn-cs"/>
              </a:rPr>
              <a:t>) = </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1</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2 · · · </a:t>
            </a:r>
            <a:r>
              <a:rPr lang="en-US" altLang="zh-CN" sz="1200" b="0" i="1" u="none" strike="noStrike" kern="1200" baseline="0" dirty="0" err="1" smtClean="0">
                <a:solidFill>
                  <a:schemeClr val="tx1"/>
                </a:solidFill>
                <a:latin typeface="+mn-lt"/>
                <a:ea typeface="+mn-ea"/>
                <a:cs typeface="+mn-cs"/>
              </a:rPr>
              <a:t>sn</a:t>
            </a:r>
            <a:r>
              <a:rPr lang="zh-CN" altLang="en-US" sz="1200" b="0" i="0" u="none" strike="noStrike" kern="1200" baseline="0" dirty="0" smtClean="0">
                <a:solidFill>
                  <a:schemeClr val="tx1"/>
                </a:solidFill>
                <a:latin typeface="+mn-lt"/>
                <a:ea typeface="+mn-ea"/>
                <a:cs typeface="+mn-cs"/>
              </a:rPr>
              <a:t>，假设</a:t>
            </a:r>
            <a:r>
              <a:rPr lang="en-US" altLang="zh-CN" sz="1200" b="0" i="1" u="none" strike="noStrike" kern="1200" baseline="0" dirty="0" err="1" smtClean="0">
                <a:solidFill>
                  <a:schemeClr val="tx1"/>
                </a:solidFill>
                <a:latin typeface="+mn-lt"/>
                <a:ea typeface="+mn-ea"/>
                <a:cs typeface="+mn-cs"/>
              </a:rPr>
              <a:t>sr</a:t>
            </a:r>
            <a:r>
              <a:rPr lang="en-US" altLang="zh-CN" sz="1200" b="0" i="0" u="none" strike="noStrike" kern="1200" baseline="0" dirty="0" smtClean="0">
                <a:solidFill>
                  <a:schemeClr val="tx1"/>
                </a:solidFill>
                <a:latin typeface="+mn-lt"/>
                <a:ea typeface="+mn-ea"/>
                <a:cs typeface="+mn-cs"/>
              </a:rPr>
              <a:t>(1 6 </a:t>
            </a:r>
            <a:r>
              <a:rPr lang="en-US" altLang="zh-CN" sz="1200" b="0" i="1" u="none" strike="noStrike" kern="1200" baseline="0" dirty="0" smtClean="0">
                <a:solidFill>
                  <a:schemeClr val="tx1"/>
                </a:solidFill>
                <a:latin typeface="+mn-lt"/>
                <a:ea typeface="+mn-ea"/>
                <a:cs typeface="+mn-cs"/>
              </a:rPr>
              <a:t>r </a:t>
            </a:r>
            <a:r>
              <a:rPr lang="en-US" altLang="zh-CN" sz="1200" b="0" i="0" u="none" strike="noStrike" kern="1200" baseline="0" dirty="0" smtClean="0">
                <a:solidFill>
                  <a:schemeClr val="tx1"/>
                </a:solidFill>
                <a:latin typeface="+mn-lt"/>
                <a:ea typeface="+mn-ea"/>
                <a:cs typeface="+mn-cs"/>
              </a:rPr>
              <a:t>6 </a:t>
            </a:r>
            <a:r>
              <a:rPr lang="en-US" altLang="zh-CN" sz="1200" b="0" i="1" u="none" strike="noStrike" kern="1200" baseline="0" dirty="0" smtClean="0">
                <a:solidFill>
                  <a:schemeClr val="tx1"/>
                </a:solidFill>
                <a:latin typeface="+mn-lt"/>
                <a:ea typeface="+mn-ea"/>
                <a:cs typeface="+mn-cs"/>
              </a:rPr>
              <a:t>n</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与</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中对应的用户标识是</a:t>
            </a:r>
            <a:r>
              <a:rPr lang="en-US" altLang="zh-CN" sz="1200" b="0" i="1" u="none" strike="noStrike" kern="1200" baseline="0" dirty="0" err="1" smtClean="0">
                <a:solidFill>
                  <a:schemeClr val="tx1"/>
                </a:solidFill>
                <a:latin typeface="+mn-lt"/>
                <a:ea typeface="+mn-ea"/>
                <a:cs typeface="+mn-cs"/>
              </a:rPr>
              <a:t>rsqtr</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rsqmr</a:t>
            </a:r>
            <a:r>
              <a:rPr lang="zh-CN" altLang="en-US"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航、旨纹识别等。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9.gif"/></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54.emf"/><Relationship Id="rId4" Type="http://schemas.openxmlformats.org/officeDocument/2006/relationships/image" Target="../media/image53.emf"/></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2.emf"/><Relationship Id="rId4" Type="http://schemas.openxmlformats.org/officeDocument/2006/relationships/image" Target="../media/image53.emf"/></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3.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6796454" y="4498854"/>
            <a:ext cx="3458308" cy="961170"/>
          </a:xfrm>
        </p:spPr>
        <p:txBody>
          <a:bodyPr/>
          <a:lstStyle/>
          <a:p>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黑体 Std R" panose="020B0400000000000000" pitchFamily="34" charset="-122"/>
                <a:ea typeface="Adobe 黑体 Std R" panose="020B0400000000000000" pitchFamily="34" charset="-122"/>
              </a:rPr>
              <a:t>基于智能手机的非社交感知数据计算用户之间的关系强度</a:t>
            </a:r>
            <a:endParaRPr lang="en-US" altLang="zh-CN" sz="2000"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基于用户日常轨迹位置数据计算用户之间的关系强度。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基于用户设备</a:t>
            </a:r>
            <a:r>
              <a:rPr lang="en-US" altLang="zh-CN" sz="1600" spc="80" dirty="0" smtClean="0">
                <a:latin typeface="楷体"/>
                <a:cs typeface="楷体"/>
              </a:rPr>
              <a:t>WiFi</a:t>
            </a:r>
            <a:r>
              <a:rPr lang="zh-CN" altLang="en-US" sz="1600" spc="80" dirty="0" smtClean="0">
                <a:latin typeface="楷体"/>
                <a:cs typeface="楷体"/>
              </a:rPr>
              <a:t>上下文环境感知数据计算用户之间的关系强度。</a:t>
            </a:r>
            <a:endParaRPr lang="zh-CN" altLang="en-US" sz="1600" dirty="0" smtClean="0">
              <a:latin typeface="楷体"/>
              <a:cs typeface="楷体"/>
            </a:endParaRPr>
          </a:p>
          <a:p>
            <a:pPr lvl="1"/>
            <a:endParaRPr lang="en-US" altLang="zh-CN" sz="1600" spc="80" dirty="0" smtClean="0">
              <a:latin typeface="楷体"/>
              <a:cs typeface="楷体"/>
            </a:endParaRPr>
          </a:p>
          <a:p>
            <a:pPr lvl="1"/>
            <a:r>
              <a:rPr lang="zh-CN" altLang="en-US" sz="1600" spc="80" dirty="0" smtClean="0">
                <a:latin typeface="楷体"/>
                <a:cs typeface="楷体"/>
              </a:rPr>
              <a:t>基于用户设备蓝牙上下文环境感知数据计算用户之间的关系强度。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采用集成学习思想对计算结果进行融合。</a:t>
            </a:r>
            <a:endParaRPr lang="zh-CN" altLang="en-US" sz="1600" dirty="0" smtClean="0">
              <a:latin typeface="楷体"/>
              <a:cs typeface="楷体"/>
            </a:endParaRPr>
          </a:p>
          <a:p>
            <a:pPr lvl="1"/>
            <a:endParaRPr lang="en-US" altLang="zh-CN" sz="1600" spc="8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8724" y="1768082"/>
            <a:ext cx="4535792" cy="3022728"/>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8647" y="3840824"/>
            <a:ext cx="4023419" cy="2681274"/>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8648" y="959192"/>
            <a:ext cx="4023419" cy="2681274"/>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8131" y="1030738"/>
            <a:ext cx="8132769" cy="54198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9299" y="1190793"/>
            <a:ext cx="6886576" cy="44923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8453" y="1774874"/>
            <a:ext cx="5667722" cy="382696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039" y="1326921"/>
            <a:ext cx="9290322" cy="4622301"/>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1" y="1326921"/>
            <a:ext cx="5130799" cy="4924408"/>
          </a:xfrm>
          <a:prstGeom prst="rect">
            <a:avLst/>
          </a:prstGeom>
        </p:spPr>
      </p:pic>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853" y="4194313"/>
            <a:ext cx="6870353" cy="237491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061" y="1545238"/>
            <a:ext cx="5847567" cy="1307292"/>
          </a:xfrm>
          <a:prstGeom prst="rect">
            <a:avLst/>
          </a:prstGeom>
        </p:spPr>
      </p:pic>
      <p:sp>
        <p:nvSpPr>
          <p:cNvPr id="5" name="下箭头 4"/>
          <p:cNvSpPr/>
          <p:nvPr/>
        </p:nvSpPr>
        <p:spPr>
          <a:xfrm rot="18780970">
            <a:off x="6630077" y="2577609"/>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7536214" y="1076325"/>
            <a:ext cx="4337733" cy="5093228"/>
          </a:xfrm>
          <a:prstGeom prst="rect">
            <a:avLst/>
          </a:prstGeom>
        </p:spPr>
      </p:pic>
      <p:sp>
        <p:nvSpPr>
          <p:cNvPr id="8" name="下箭头 7"/>
          <p:cNvSpPr/>
          <p:nvPr/>
        </p:nvSpPr>
        <p:spPr>
          <a:xfrm rot="3921000">
            <a:off x="6437596" y="3298004"/>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6675" y="1232677"/>
            <a:ext cx="5131825" cy="2402533"/>
          </a:xfrm>
          <a:prstGeom prst="rect">
            <a:avLst/>
          </a:prstGeom>
        </p:spPr>
      </p:pic>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8099" y="3905862"/>
            <a:ext cx="6651001" cy="25848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193" y="1490108"/>
            <a:ext cx="2413239" cy="4290203"/>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7" y="1490108"/>
            <a:ext cx="2413239" cy="429020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9139" y="1490108"/>
            <a:ext cx="2413239" cy="4290203"/>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4852" y="2199816"/>
            <a:ext cx="10091919" cy="3183492"/>
          </a:xfrm>
          <a:prstGeom prst="rect">
            <a:avLst/>
          </a:prstGeom>
        </p:spPr>
      </p:pic>
      <p:sp>
        <p:nvSpPr>
          <p:cNvPr id="9" name="文本框 8"/>
          <p:cNvSpPr txBox="1"/>
          <p:nvPr/>
        </p:nvSpPr>
        <p:spPr>
          <a:xfrm>
            <a:off x="1935921" y="5897074"/>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378174" y="5941560"/>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773500" y="5941560"/>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par>
                          <p:cTn id="56" fill="hold">
                            <p:stCondLst>
                              <p:cond delay="0"/>
                            </p:stCondLst>
                            <p:childTnLst>
                              <p:par>
                                <p:cTn id="57" presetID="2" presetClass="entr" presetSubtype="4"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 y="2209801"/>
            <a:ext cx="6100562" cy="22606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8901" y="441907"/>
            <a:ext cx="5435600" cy="227285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8900" y="4203274"/>
            <a:ext cx="5435600" cy="2276523"/>
          </a:xfrm>
          <a:prstGeom prst="rect">
            <a:avLst/>
          </a:prstGeom>
        </p:spPr>
      </p:pic>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823196" y="2075724"/>
            <a:ext cx="8386581" cy="3812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760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108543"/>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800" dirty="0" smtClean="0">
                <a:latin typeface="Adobe 楷体 Std R" panose="02020400000000000000" pitchFamily="18" charset="-122"/>
                <a:ea typeface="Adobe 楷体 Std R" panose="02020400000000000000" pitchFamily="18" charset="-122"/>
              </a:rPr>
              <a:t> </a:t>
            </a:r>
            <a:r>
              <a:rPr lang="zh-CN" altLang="en-US" sz="2800" dirty="0" smtClean="0">
                <a:latin typeface="Adobe 楷体 Std R" panose="02020400000000000000" pitchFamily="18" charset="-122"/>
                <a:ea typeface="Adobe 楷体 Std R" panose="02020400000000000000" pitchFamily="18" charset="-122"/>
              </a:rPr>
              <a:t>研究背景</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相关工作</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研究内容</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总结展望</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28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774579" y="2116719"/>
            <a:ext cx="4522977" cy="2178000"/>
          </a:xfrm>
          <a:prstGeom prst="rect">
            <a:avLst/>
          </a:prstGeom>
        </p:spPr>
      </p:pic>
      <p:pic>
        <p:nvPicPr>
          <p:cNvPr id="5" name="图片 4"/>
          <p:cNvPicPr>
            <a:picLocks noChangeAspect="1"/>
          </p:cNvPicPr>
          <p:nvPr/>
        </p:nvPicPr>
        <p:blipFill>
          <a:blip r:embed="rId4"/>
          <a:stretch>
            <a:fillRect/>
          </a:stretch>
        </p:blipFill>
        <p:spPr>
          <a:xfrm>
            <a:off x="7132875" y="2116719"/>
            <a:ext cx="4686408" cy="2228400"/>
          </a:xfrm>
          <a:prstGeom prst="rect">
            <a:avLst/>
          </a:prstGeom>
        </p:spPr>
      </p:pic>
      <p:sp>
        <p:nvSpPr>
          <p:cNvPr id="6" name="右箭头 5"/>
          <p:cNvSpPr/>
          <p:nvPr/>
        </p:nvSpPr>
        <p:spPr>
          <a:xfrm>
            <a:off x="5458239" y="2957871"/>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6"/>
          <a:stretch>
            <a:fillRect/>
          </a:stretch>
        </p:blipFill>
        <p:spPr>
          <a:xfrm>
            <a:off x="2685361" y="4417573"/>
            <a:ext cx="6790718" cy="2253816"/>
          </a:xfrm>
          <a:prstGeom prst="rect">
            <a:avLst/>
          </a:prstGeom>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3"/>
          <a:stretch>
            <a:fillRect/>
          </a:stretch>
        </p:blipFill>
        <p:spPr>
          <a:xfrm>
            <a:off x="288710" y="2076828"/>
            <a:ext cx="4967070" cy="2361600"/>
          </a:xfrm>
          <a:prstGeom prst="rect">
            <a:avLst/>
          </a:prstGeom>
        </p:spPr>
      </p:pic>
      <p:pic>
        <p:nvPicPr>
          <p:cNvPr id="10" name="图片 9"/>
          <p:cNvPicPr>
            <a:picLocks noChangeAspect="1"/>
          </p:cNvPicPr>
          <p:nvPr/>
        </p:nvPicPr>
        <p:blipFill>
          <a:blip r:embed="rId4"/>
          <a:stretch>
            <a:fillRect/>
          </a:stretch>
        </p:blipFill>
        <p:spPr>
          <a:xfrm>
            <a:off x="6577468" y="1964696"/>
            <a:ext cx="5302475" cy="2224800"/>
          </a:xfrm>
          <a:prstGeom prst="rect">
            <a:avLst/>
          </a:prstGeom>
        </p:spPr>
      </p:pic>
      <p:sp>
        <p:nvSpPr>
          <p:cNvPr id="11" name="右箭头 10"/>
          <p:cNvSpPr/>
          <p:nvPr/>
        </p:nvSpPr>
        <p:spPr>
          <a:xfrm>
            <a:off x="5623311" y="3036333"/>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6"/>
          <a:stretch>
            <a:fillRect/>
          </a:stretch>
        </p:blipFill>
        <p:spPr>
          <a:xfrm>
            <a:off x="2700641" y="4382402"/>
            <a:ext cx="6790718" cy="2253816"/>
          </a:xfrm>
          <a:prstGeom prst="rect">
            <a:avLst/>
          </a:prstGeom>
        </p:spPr>
      </p:pic>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计算结果的融合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40" y="1524758"/>
            <a:ext cx="9715519" cy="3808484"/>
          </a:xfrm>
          <a:prstGeom prst="rect">
            <a:avLst/>
          </a:prstGeom>
        </p:spPr>
      </p:pic>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438900"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438900"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丰富的传感器支持</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越来越多的传感器被集成到智能手机中，从早期</a:t>
            </a:r>
            <a:r>
              <a:rPr lang="zh-CN" altLang="en-US" sz="1600" spc="-5" dirty="0" smtClean="0">
                <a:latin typeface="楷体"/>
                <a:cs typeface="楷体"/>
              </a:rPr>
              <a:t>简</a:t>
            </a:r>
            <a:r>
              <a:rPr lang="zh-CN" altLang="en-US" sz="1600" spc="-5" dirty="0" smtClean="0">
                <a:latin typeface="Times New Roman"/>
                <a:cs typeface="Times New Roman"/>
              </a:rPr>
              <a:t> </a:t>
            </a:r>
            <a:r>
              <a:rPr lang="zh-CN" altLang="en-US" sz="1600" spc="25" dirty="0" smtClean="0">
                <a:latin typeface="楷体"/>
                <a:cs typeface="楷体"/>
              </a:rPr>
              <a:t>单的麦克风、相机</a:t>
            </a:r>
            <a:r>
              <a:rPr lang="zh-CN" altLang="en-US" sz="1600" spc="-5" dirty="0" smtClean="0">
                <a:latin typeface="楷体"/>
                <a:cs typeface="楷体"/>
              </a:rPr>
              <a:t>、</a:t>
            </a:r>
            <a:r>
              <a:rPr lang="en-US" altLang="zh-CN" sz="1600" spc="-5" dirty="0" smtClean="0">
                <a:latin typeface="Arial"/>
                <a:cs typeface="Arial"/>
              </a:rPr>
              <a:t>GPS</a:t>
            </a:r>
            <a:r>
              <a:rPr lang="zh-CN" altLang="en-US" sz="1600" spc="25" dirty="0" smtClean="0">
                <a:latin typeface="楷体"/>
                <a:cs typeface="楷体"/>
              </a:rPr>
              <a:t>、加速度传感器、陀螺仪</a:t>
            </a:r>
            <a:r>
              <a:rPr lang="zh-CN" altLang="en-US" sz="1600" spc="-5" dirty="0" smtClean="0">
                <a:latin typeface="楷体"/>
                <a:cs typeface="楷体"/>
              </a:rPr>
              <a:t>到</a:t>
            </a:r>
            <a:r>
              <a:rPr lang="zh-CN" altLang="en-US" sz="1600" spc="-5" dirty="0" smtClean="0">
                <a:latin typeface="Times New Roman"/>
                <a:cs typeface="Times New Roman"/>
              </a:rPr>
              <a:t> </a:t>
            </a:r>
            <a:r>
              <a:rPr lang="zh-CN" altLang="en-US" sz="1600" spc="25" dirty="0" smtClean="0">
                <a:latin typeface="楷体"/>
                <a:cs typeface="楷体"/>
              </a:rPr>
              <a:t>现在先进的压力计、光传感器、旨纹传感器、心率传感器等。</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981657" y="2587976"/>
            <a:ext cx="5731519" cy="3065478"/>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针对如何使用用户非社交感知数据（</a:t>
            </a:r>
            <a:r>
              <a:rPr lang="en-US" altLang="zh-CN" sz="2000" dirty="0" smtClean="0">
                <a:latin typeface="Adobe 楷体 Std R" panose="02020400000000000000" pitchFamily="18" charset="-122"/>
                <a:ea typeface="Adobe 楷体 Std R" panose="02020400000000000000" pitchFamily="18" charset="-122"/>
              </a:rPr>
              <a:t>GPS </a:t>
            </a:r>
            <a:r>
              <a:rPr lang="zh-CN" altLang="en-US" sz="2000" dirty="0" smtClean="0">
                <a:latin typeface="Adobe 楷体 Std R" panose="02020400000000000000" pitchFamily="18" charset="-122"/>
                <a:ea typeface="Adobe 楷体 Std R" panose="02020400000000000000" pitchFamily="18" charset="-122"/>
              </a:rPr>
              <a:t>轨迹数据、</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上下文感知数据、蓝牙上下文感知数据）度量用户之间的关系强度问题展开了深入研究，提出了一个分层次的多维度的用户关系强度计算模型</a:t>
            </a:r>
            <a:r>
              <a:rPr lang="en-US" altLang="zh-CN" sz="2000" dirty="0" smtClean="0">
                <a:latin typeface="Adobe 楷体 Std R" panose="02020400000000000000" pitchFamily="18" charset="-122"/>
                <a:ea typeface="Adobe 楷体 Std R" panose="02020400000000000000" pitchFamily="18" charset="-122"/>
              </a:rPr>
              <a:t>RSMHD</a:t>
            </a:r>
          </a:p>
          <a:p>
            <a:pPr>
              <a:buFont typeface="Wingdings" panose="05000000000000000000" pitchFamily="2" charset="2"/>
              <a:buChar char="l"/>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2000" dirty="0" smtClean="0">
                <a:latin typeface="Adobe 楷体 Std R" panose="02020400000000000000" pitchFamily="18" charset="-122"/>
                <a:ea typeface="Adobe 楷体 Std R" panose="02020400000000000000" pitchFamily="18" charset="-122"/>
              </a:rPr>
              <a:t>Feng </a:t>
            </a:r>
            <a:r>
              <a:rPr lang="en-US" altLang="zh-CN" sz="2000" dirty="0" err="1" smtClean="0">
                <a:latin typeface="Adobe 楷体 Std R" panose="02020400000000000000" pitchFamily="18" charset="-122"/>
                <a:ea typeface="Adobe 楷体 Std R" panose="02020400000000000000" pitchFamily="18" charset="-122"/>
              </a:rPr>
              <a:t>Wang,Dianxi</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Shi,Xiaoyun</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Mo,Banghui</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Zhao,Ruosong</a:t>
            </a:r>
            <a:r>
              <a:rPr lang="en-US" altLang="zh-CN" sz="2000" dirty="0" smtClean="0">
                <a:latin typeface="Adobe 楷体 Std R" panose="02020400000000000000" pitchFamily="18" charset="-122"/>
                <a:ea typeface="Adobe 楷体 Std R" panose="02020400000000000000" pitchFamily="18" charset="-122"/>
              </a:rPr>
              <a:t> Yang. Student Life-Style Analysis and Health Monitoring with smartphone through Spark. 2015 International Conference on Computational Science and Engineering Applications.(EI</a:t>
            </a:r>
            <a:r>
              <a:rPr lang="zh-CN" altLang="en-US" sz="2000" dirty="0" smtClean="0">
                <a:latin typeface="Adobe 楷体 Std R" panose="02020400000000000000" pitchFamily="18" charset="-122"/>
                <a:ea typeface="Adobe 楷体 Std R" panose="02020400000000000000" pitchFamily="18" charset="-122"/>
              </a:rPr>
              <a:t>检索</a:t>
            </a:r>
            <a:r>
              <a:rPr lang="en-US" altLang="zh-CN" sz="2000" dirty="0" smtClean="0">
                <a:latin typeface="Adobe 楷体 Std R" panose="02020400000000000000" pitchFamily="18" charset="-122"/>
                <a:ea typeface="Adobe 楷体 Std R" panose="02020400000000000000" pitchFamily="18" charset="-122"/>
              </a:rPr>
              <a:t>)</a:t>
            </a:r>
          </a:p>
          <a:p>
            <a:pPr>
              <a:buFont typeface="Wingdings" panose="05000000000000000000" pitchFamily="2" charset="2"/>
              <a:buChar char="l"/>
            </a:pPr>
            <a:r>
              <a:rPr lang="en-US" altLang="zh-CN" sz="2000" dirty="0" err="1">
                <a:latin typeface="Adobe 楷体 Std R" panose="02020400000000000000" pitchFamily="18" charset="-122"/>
                <a:ea typeface="Adobe 楷体 Std R" panose="02020400000000000000" pitchFamily="18" charset="-122"/>
              </a:rPr>
              <a:t>Zhongqiu</a:t>
            </a:r>
            <a:r>
              <a:rPr lang="en-US" altLang="zh-CN" sz="2000" dirty="0">
                <a:latin typeface="Adobe 楷体 Std R" panose="02020400000000000000" pitchFamily="18" charset="-122"/>
                <a:ea typeface="Adobe 楷体 Std R" panose="02020400000000000000" pitchFamily="18" charset="-122"/>
              </a:rPr>
              <a:t> Li, </a:t>
            </a:r>
            <a:r>
              <a:rPr lang="en-US" altLang="zh-CN" sz="2000" dirty="0" err="1">
                <a:latin typeface="Adobe 楷体 Std R" panose="02020400000000000000" pitchFamily="18" charset="-122"/>
                <a:ea typeface="Adobe 楷体 Std R" panose="02020400000000000000" pitchFamily="18" charset="-122"/>
              </a:rPr>
              <a:t>Dianxi</a:t>
            </a:r>
            <a:r>
              <a:rPr lang="en-US" altLang="zh-CN" sz="2000" dirty="0">
                <a:latin typeface="Adobe 楷体 Std R" panose="02020400000000000000" pitchFamily="18" charset="-122"/>
                <a:ea typeface="Adobe 楷体 Std R" panose="02020400000000000000" pitchFamily="18" charset="-122"/>
              </a:rPr>
              <a:t> Shi, Feng Wang, Fan </a:t>
            </a:r>
            <a:r>
              <a:rPr lang="en-US" altLang="zh-CN" sz="2000" dirty="0" err="1">
                <a:latin typeface="Adobe 楷体 Std R" panose="02020400000000000000" pitchFamily="18" charset="-122"/>
                <a:ea typeface="Adobe 楷体 Std R" panose="02020400000000000000" pitchFamily="18" charset="-122"/>
              </a:rPr>
              <a:t>Liu.Loneliness</a:t>
            </a:r>
            <a:r>
              <a:rPr lang="en-US" altLang="zh-CN" sz="2000" dirty="0">
                <a:latin typeface="Adobe 楷体 Std R" panose="02020400000000000000" pitchFamily="18" charset="-122"/>
                <a:ea typeface="Adobe 楷体 Std R" panose="02020400000000000000" pitchFamily="18" charset="-122"/>
              </a:rPr>
              <a:t> Recognition Based </a:t>
            </a:r>
            <a:r>
              <a:rPr lang="en-US" altLang="zh-CN" sz="2000" dirty="0" smtClean="0">
                <a:latin typeface="Adobe 楷体 Std R" panose="02020400000000000000" pitchFamily="18" charset="-122"/>
                <a:ea typeface="Adobe 楷体 Std R" panose="02020400000000000000" pitchFamily="18" charset="-122"/>
              </a:rPr>
              <a:t>on Mobile </a:t>
            </a:r>
            <a:r>
              <a:rPr lang="en-US" altLang="zh-CN" sz="2000" dirty="0">
                <a:latin typeface="Adobe 楷体 Std R" panose="02020400000000000000" pitchFamily="18" charset="-122"/>
                <a:ea typeface="Adobe 楷体 Std R" panose="02020400000000000000" pitchFamily="18" charset="-122"/>
              </a:rPr>
              <a:t>Phone </a:t>
            </a:r>
            <a:r>
              <a:rPr lang="en-US" altLang="zh-CN" sz="2000" dirty="0" err="1">
                <a:latin typeface="Adobe 楷体 Std R" panose="02020400000000000000" pitchFamily="18" charset="-122"/>
                <a:ea typeface="Adobe 楷体 Std R" panose="02020400000000000000" pitchFamily="18" charset="-122"/>
              </a:rPr>
              <a:t>Data.The</a:t>
            </a:r>
            <a:r>
              <a:rPr lang="en-US" altLang="zh-CN" sz="2000" dirty="0">
                <a:latin typeface="Adobe 楷体 Std R" panose="02020400000000000000" pitchFamily="18" charset="-122"/>
                <a:ea typeface="Adobe 楷体 Std R" panose="02020400000000000000" pitchFamily="18" charset="-122"/>
              </a:rPr>
              <a:t> 2016 International Symposium on Advances in </a:t>
            </a:r>
            <a:r>
              <a:rPr lang="en-US" altLang="zh-CN" sz="2000" dirty="0" err="1" smtClean="0">
                <a:latin typeface="Adobe 楷体 Std R" panose="02020400000000000000" pitchFamily="18" charset="-122"/>
                <a:ea typeface="Adobe 楷体 Std R" panose="02020400000000000000" pitchFamily="18" charset="-122"/>
              </a:rPr>
              <a:t>Electrical,Electronics</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a:latin typeface="Adobe 楷体 Std R" panose="02020400000000000000" pitchFamily="18" charset="-122"/>
                <a:ea typeface="Adobe 楷体 Std R" panose="02020400000000000000" pitchFamily="18" charset="-122"/>
              </a:rPr>
              <a:t>and Computer Engineering.(EI </a:t>
            </a:r>
            <a:r>
              <a:rPr lang="zh-CN" altLang="en-US" sz="2000" dirty="0">
                <a:latin typeface="Adobe 楷体 Std R" panose="02020400000000000000" pitchFamily="18" charset="-122"/>
                <a:ea typeface="Adobe 楷体 Std R" panose="02020400000000000000" pitchFamily="18" charset="-122"/>
              </a:rPr>
              <a:t>检索</a:t>
            </a:r>
            <a:r>
              <a:rPr lang="en-US" altLang="zh-CN" sz="2000" dirty="0">
                <a:latin typeface="Adobe 楷体 Std R" panose="02020400000000000000" pitchFamily="18" charset="-122"/>
                <a:ea typeface="Adobe 楷体 Std R" panose="02020400000000000000" pitchFamily="18" charset="-122"/>
              </a:rPr>
              <a:t>)</a:t>
            </a:r>
          </a:p>
          <a:p>
            <a:pPr>
              <a:buFont typeface="Wingdings" panose="05000000000000000000" pitchFamily="2" charset="2"/>
              <a:buChar char="l"/>
            </a:pPr>
            <a:r>
              <a:rPr lang="en-US" altLang="zh-CN" sz="2000" dirty="0" err="1" smtClean="0">
                <a:latin typeface="Adobe 楷体 Std R" panose="02020400000000000000" pitchFamily="18" charset="-122"/>
                <a:ea typeface="Adobe 楷体 Std R" panose="02020400000000000000" pitchFamily="18" charset="-122"/>
              </a:rPr>
              <a:t>Xiaoyun</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a:latin typeface="Adobe 楷体 Std R" panose="02020400000000000000" pitchFamily="18" charset="-122"/>
                <a:ea typeface="Adobe 楷体 Std R" panose="02020400000000000000" pitchFamily="18" charset="-122"/>
              </a:rPr>
              <a:t>Mo, </a:t>
            </a:r>
            <a:r>
              <a:rPr lang="en-US" altLang="zh-CN" sz="2000" dirty="0" err="1">
                <a:latin typeface="Adobe 楷体 Std R" panose="02020400000000000000" pitchFamily="18" charset="-122"/>
                <a:ea typeface="Adobe 楷体 Std R" panose="02020400000000000000" pitchFamily="18" charset="-122"/>
              </a:rPr>
              <a:t>Dianxi</a:t>
            </a:r>
            <a:r>
              <a:rPr lang="en-US" altLang="zh-CN" sz="2000" dirty="0">
                <a:latin typeface="Adobe 楷体 Std R" panose="02020400000000000000" pitchFamily="18" charset="-122"/>
                <a:ea typeface="Adobe 楷体 Std R" panose="02020400000000000000" pitchFamily="18" charset="-122"/>
              </a:rPr>
              <a:t> Shi, </a:t>
            </a:r>
            <a:r>
              <a:rPr lang="en-US" altLang="zh-CN" sz="2000" dirty="0" err="1">
                <a:latin typeface="Adobe 楷体 Std R" panose="02020400000000000000" pitchFamily="18" charset="-122"/>
                <a:ea typeface="Adobe 楷体 Std R" panose="02020400000000000000" pitchFamily="18" charset="-122"/>
              </a:rPr>
              <a:t>Ruosong</a:t>
            </a:r>
            <a:r>
              <a:rPr lang="en-US" altLang="zh-CN" sz="2000" dirty="0">
                <a:latin typeface="Adobe 楷体 Std R" panose="02020400000000000000" pitchFamily="18" charset="-122"/>
                <a:ea typeface="Adobe 楷体 Std R" panose="02020400000000000000" pitchFamily="18" charset="-122"/>
              </a:rPr>
              <a:t> Yang, Han Li, </a:t>
            </a:r>
            <a:r>
              <a:rPr lang="en-US" altLang="zh-CN" sz="2000" dirty="0" err="1">
                <a:latin typeface="Adobe 楷体 Std R" panose="02020400000000000000" pitchFamily="18" charset="-122"/>
                <a:ea typeface="Adobe 楷体 Std R" panose="02020400000000000000" pitchFamily="18" charset="-122"/>
              </a:rPr>
              <a:t>ZheHang</a:t>
            </a:r>
            <a:r>
              <a:rPr lang="en-US" altLang="zh-CN" sz="2000" dirty="0">
                <a:latin typeface="Adobe 楷体 Std R" panose="02020400000000000000" pitchFamily="18" charset="-122"/>
                <a:ea typeface="Adobe 楷体 Std R" panose="02020400000000000000" pitchFamily="18" charset="-122"/>
              </a:rPr>
              <a:t> Tong, Feng </a:t>
            </a:r>
            <a:r>
              <a:rPr lang="en-US" altLang="zh-CN" sz="2000" dirty="0" err="1" smtClean="0">
                <a:latin typeface="Adobe 楷体 Std R" panose="02020400000000000000" pitchFamily="18" charset="-122"/>
                <a:ea typeface="Adobe 楷体 Std R" panose="02020400000000000000" pitchFamily="18" charset="-122"/>
              </a:rPr>
              <a:t>Wang.A</a:t>
            </a:r>
            <a:r>
              <a:rPr lang="en-US" altLang="zh-CN" sz="2000" dirty="0" smtClean="0">
                <a:latin typeface="Adobe 楷体 Std R" panose="02020400000000000000" pitchFamily="18" charset="-122"/>
                <a:ea typeface="Adobe 楷体 Std R" panose="02020400000000000000" pitchFamily="18" charset="-122"/>
              </a:rPr>
              <a:t> Framework </a:t>
            </a:r>
            <a:r>
              <a:rPr lang="en-US" altLang="zh-CN" sz="2000" dirty="0">
                <a:latin typeface="Adobe 楷体 Std R" panose="02020400000000000000" pitchFamily="18" charset="-122"/>
                <a:ea typeface="Adobe 楷体 Std R" panose="02020400000000000000" pitchFamily="18" charset="-122"/>
              </a:rPr>
              <a:t>of Mobile Sensing Data Collection and Behavior Analysis in an </a:t>
            </a:r>
            <a:r>
              <a:rPr lang="en-US" altLang="zh-CN" sz="2000" dirty="0" err="1" smtClean="0">
                <a:latin typeface="Adobe 楷体 Std R" panose="02020400000000000000" pitchFamily="18" charset="-122"/>
                <a:ea typeface="Adobe 楷体 Std R" panose="02020400000000000000" pitchFamily="18" charset="-122"/>
              </a:rPr>
              <a:t>Energyefficient</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Way.The</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a:latin typeface="Adobe 楷体 Std R" panose="02020400000000000000" pitchFamily="18" charset="-122"/>
                <a:ea typeface="Adobe 楷体 Std R" panose="02020400000000000000" pitchFamily="18" charset="-122"/>
              </a:rPr>
              <a:t>8th IEEE International Conference on Social Computing and Networking</a:t>
            </a:r>
            <a:r>
              <a:rPr lang="en-US" altLang="zh-CN" sz="2000" dirty="0" smtClean="0">
                <a:latin typeface="Adobe 楷体 Std R" panose="02020400000000000000" pitchFamily="18" charset="-122"/>
                <a:ea typeface="Adobe 楷体 Std R" panose="02020400000000000000" pitchFamily="18" charset="-122"/>
              </a:rPr>
              <a:t>.(EI </a:t>
            </a:r>
            <a:r>
              <a:rPr lang="zh-CN" altLang="en-US" sz="2000" dirty="0">
                <a:latin typeface="Adobe 楷体 Std R" panose="02020400000000000000" pitchFamily="18" charset="-122"/>
                <a:ea typeface="Adobe 楷体 Std R" panose="02020400000000000000" pitchFamily="18" charset="-122"/>
              </a:rPr>
              <a:t>检索</a:t>
            </a:r>
            <a:r>
              <a:rPr lang="en-US" altLang="zh-CN" sz="2000" dirty="0">
                <a:latin typeface="Adobe 楷体 Std R" panose="02020400000000000000" pitchFamily="18" charset="-122"/>
                <a:ea typeface="Adobe 楷体 Std R" panose="02020400000000000000" pitchFamily="18" charset="-122"/>
              </a:rPr>
              <a:t>)</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智能手机运算性能不断提升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25" dirty="0" smtClean="0">
                <a:latin typeface="楷体"/>
                <a:cs typeface="楷体"/>
              </a:rPr>
              <a:t>现在的智能手机在存储运算容量等功能上有了质的</a:t>
            </a:r>
            <a:r>
              <a:rPr lang="zh-CN" altLang="en-US" sz="1600" spc="-5" dirty="0" smtClean="0">
                <a:latin typeface="楷体"/>
                <a:cs typeface="楷体"/>
              </a:rPr>
              <a:t>飞</a:t>
            </a:r>
            <a:r>
              <a:rPr lang="zh-CN" altLang="en-US" sz="1600" spc="-5" dirty="0" smtClean="0">
                <a:latin typeface="Times New Roman"/>
                <a:cs typeface="Times New Roman"/>
              </a:rPr>
              <a:t> </a:t>
            </a:r>
            <a:r>
              <a:rPr lang="zh-CN" altLang="en-US" sz="1600" spc="5" dirty="0" smtClean="0">
                <a:latin typeface="楷体"/>
                <a:cs typeface="楷体"/>
              </a:rPr>
              <a:t>跃，性能速度甚至与一</a:t>
            </a:r>
            <a:r>
              <a:rPr lang="zh-CN" altLang="en-US" sz="1600" spc="-5" dirty="0" smtClean="0">
                <a:latin typeface="楷体"/>
                <a:cs typeface="楷体"/>
              </a:rPr>
              <a:t>些</a:t>
            </a:r>
            <a:r>
              <a:rPr lang="en-US" altLang="zh-CN" sz="1600" spc="-5" dirty="0" smtClean="0">
                <a:latin typeface="Arial"/>
                <a:cs typeface="Arial"/>
              </a:rPr>
              <a:t>PC</a:t>
            </a:r>
            <a:r>
              <a:rPr lang="zh-CN" altLang="en-US" sz="1600" spc="5" dirty="0" smtClean="0">
                <a:latin typeface="楷体"/>
                <a:cs typeface="楷体"/>
              </a:rPr>
              <a:t>机不相上下，除了因开</a:t>
            </a:r>
            <a:r>
              <a:rPr lang="zh-CN" altLang="en-US" sz="1600" spc="-5" dirty="0" smtClean="0">
                <a:latin typeface="楷体"/>
                <a:cs typeface="楷体"/>
              </a:rPr>
              <a:t>发</a:t>
            </a:r>
            <a:r>
              <a:rPr lang="zh-CN" altLang="en-US" sz="1600" spc="-5" dirty="0" smtClean="0">
                <a:latin typeface="Times New Roman"/>
                <a:cs typeface="Times New Roman"/>
              </a:rPr>
              <a:t> </a:t>
            </a:r>
            <a:r>
              <a:rPr lang="zh-CN" altLang="en-US" sz="1600" spc="25" dirty="0" smtClean="0">
                <a:latin typeface="楷体"/>
                <a:cs typeface="楷体"/>
              </a:rPr>
              <a:t>平台不一致造成操作系统不通用外，手机与移动互</a:t>
            </a:r>
            <a:r>
              <a:rPr lang="zh-CN" altLang="en-US" sz="1600" spc="-5" dirty="0" smtClean="0">
                <a:latin typeface="楷体"/>
                <a:cs typeface="楷体"/>
              </a:rPr>
              <a:t>联</a:t>
            </a:r>
            <a:r>
              <a:rPr lang="zh-CN" altLang="en-US" sz="1600" spc="-5" dirty="0" smtClean="0">
                <a:latin typeface="Times New Roman"/>
                <a:cs typeface="Times New Roman"/>
              </a:rPr>
              <a:t> </a:t>
            </a:r>
            <a:r>
              <a:rPr lang="zh-CN" altLang="en-US" sz="1600" spc="-5" dirty="0" smtClean="0">
                <a:latin typeface="楷体"/>
                <a:cs typeface="楷体"/>
              </a:rPr>
              <a:t>的便易性在某个专用方面来说是可以取代</a:t>
            </a:r>
            <a:r>
              <a:rPr lang="en-US" altLang="zh-CN" sz="1600" spc="-5" dirty="0" smtClean="0">
                <a:latin typeface="Arial"/>
                <a:cs typeface="Arial"/>
              </a:rPr>
              <a:t>pc </a:t>
            </a:r>
            <a:r>
              <a:rPr lang="zh-CN" altLang="en-US" sz="1600" spc="-5" dirty="0" smtClean="0">
                <a:latin typeface="楷体"/>
                <a:cs typeface="楷体"/>
              </a:rPr>
              <a:t>机。</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20568" y="2596626"/>
            <a:ext cx="4249609" cy="28985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sz="2000" dirty="0" smtClean="0">
                <a:latin typeface="Adobe 黑体 Std R" panose="020B0400000000000000" pitchFamily="34" charset="-122"/>
                <a:ea typeface="Adobe 黑体 Std R" panose="020B0400000000000000" pitchFamily="34" charset="-122"/>
              </a:rPr>
              <a:t>智能手机普及率不断攀升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30" dirty="0" smtClean="0">
                <a:latin typeface="楷体"/>
                <a:cs typeface="楷体"/>
              </a:rPr>
              <a:t>国内智能手机的普及率已超</a:t>
            </a:r>
            <a:r>
              <a:rPr lang="zh-CN" altLang="en-US" sz="1600" spc="-5" dirty="0" smtClean="0">
                <a:latin typeface="楷体"/>
                <a:cs typeface="楷体"/>
              </a:rPr>
              <a:t>过</a:t>
            </a:r>
            <a:r>
              <a:rPr lang="en-US" altLang="zh-CN" sz="1600" spc="-5" dirty="0" smtClean="0">
                <a:latin typeface="Arial"/>
                <a:cs typeface="Arial"/>
              </a:rPr>
              <a:t>70%</a:t>
            </a:r>
            <a:r>
              <a:rPr lang="zh-CN" altLang="en-US" sz="1600" spc="30" dirty="0" smtClean="0">
                <a:latin typeface="楷体"/>
                <a:cs typeface="楷体"/>
              </a:rPr>
              <a:t>。同时，其价格</a:t>
            </a:r>
            <a:r>
              <a:rPr lang="zh-CN" altLang="en-US" sz="1600" spc="-5" dirty="0" smtClean="0">
                <a:latin typeface="楷体"/>
                <a:cs typeface="楷体"/>
              </a:rPr>
              <a:t>也</a:t>
            </a:r>
            <a:r>
              <a:rPr lang="zh-CN" altLang="en-US" sz="1600" spc="-5" dirty="0" smtClean="0">
                <a:latin typeface="Times New Roman"/>
                <a:cs typeface="Times New Roman"/>
              </a:rPr>
              <a:t> </a:t>
            </a:r>
            <a:r>
              <a:rPr lang="zh-CN" altLang="en-US" sz="1600" spc="25" dirty="0" smtClean="0">
                <a:latin typeface="楷体"/>
                <a:cs typeface="楷体"/>
              </a:rPr>
              <a:t>在不断走低，不断向三四线城市渗透，功能机用户</a:t>
            </a:r>
            <a:r>
              <a:rPr lang="zh-CN" altLang="en-US" sz="1600" spc="-5" dirty="0" smtClean="0">
                <a:latin typeface="楷体"/>
                <a:cs typeface="楷体"/>
              </a:rPr>
              <a:t>加</a:t>
            </a:r>
            <a:r>
              <a:rPr lang="zh-CN" altLang="en-US" sz="1600" spc="-5" dirty="0" smtClean="0">
                <a:latin typeface="Times New Roman"/>
                <a:cs typeface="Times New Roman"/>
              </a:rPr>
              <a:t> </a:t>
            </a:r>
            <a:r>
              <a:rPr lang="zh-CN" altLang="en-US" sz="1600" spc="-5" dirty="0" smtClean="0">
                <a:latin typeface="楷体"/>
                <a:cs typeface="楷体"/>
              </a:rPr>
              <a:t>速换机促使智能手机的保有量呈现高速增长。</a:t>
            </a:r>
            <a:endParaRPr lang="zh-CN" altLang="en-US" sz="16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632289" y="2527544"/>
            <a:ext cx="4122526" cy="324020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007" y="2065703"/>
            <a:ext cx="2781327" cy="2869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775646" y="3833658"/>
            <a:ext cx="576064" cy="648072"/>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9577942" y="3916484"/>
            <a:ext cx="576064" cy="565246"/>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733115" y="2065703"/>
            <a:ext cx="699119" cy="540844"/>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p:cNvCxnSpPr>
          <p:nvPr/>
        </p:nvCxnSpPr>
        <p:spPr>
          <a:xfrm>
            <a:off x="4340458" y="2651507"/>
            <a:ext cx="3074133" cy="9046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p:cNvCxnSpPr>
          <p:nvPr/>
        </p:nvCxnSpPr>
        <p:spPr>
          <a:xfrm flipV="1">
            <a:off x="4256522" y="3617845"/>
            <a:ext cx="3158069" cy="1622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楷体 Std R" panose="02020400000000000000" pitchFamily="18" charset="-122"/>
                <a:ea typeface="Adobe 楷体 Std R" panose="02020400000000000000" pitchFamily="18" charset="-122"/>
              </a:rPr>
              <a:t>心理学中关系强度理论研究</a:t>
            </a:r>
            <a:endParaRPr lang="en-US" altLang="zh-CN" sz="2000" dirty="0" smtClean="0">
              <a:latin typeface="Adobe 楷体 Std R" panose="02020400000000000000" pitchFamily="18" charset="-122"/>
              <a:ea typeface="Adobe 楷体 Std R" panose="02020400000000000000" pitchFamily="18" charset="-122"/>
            </a:endParaRPr>
          </a:p>
          <a:p>
            <a:pPr lvl="1"/>
            <a:r>
              <a:rPr lang="zh-CN" altLang="en-US" sz="16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关系亲密的两个用户会更加倾向于一起进行面对面的交流、共同进行社交活动等，反之通过对手机传感器数据的处理分析能够从中挖掘出人们现实生活中的关系强度</a:t>
            </a:r>
            <a:r>
              <a:rPr lang="en-US" altLang="zh-CN" sz="1600" baseline="30000" dirty="0">
                <a:latin typeface="微软雅黑" panose="020B0503020204020204" pitchFamily="34" charset="-122"/>
                <a:ea typeface="微软雅黑" panose="020B0503020204020204" pitchFamily="34" charset="-122"/>
              </a:rPr>
              <a:t>[</a:t>
            </a:r>
            <a:r>
              <a:rPr lang="en-US" altLang="zh-CN" sz="1600" baseline="30000" dirty="0" smtClean="0">
                <a:latin typeface="微软雅黑" panose="020B0503020204020204" pitchFamily="34" charset="-122"/>
                <a:ea typeface="微软雅黑" panose="020B0503020204020204" pitchFamily="34" charset="-122"/>
              </a:rPr>
              <a:t>1]</a:t>
            </a:r>
            <a:r>
              <a:rPr lang="zh-CN" altLang="en-US" sz="1600" spc="80" dirty="0" smtClean="0">
                <a:latin typeface="Adobe 楷体 Std R" panose="02020400000000000000" pitchFamily="18" charset="-122"/>
                <a:ea typeface="Adobe 楷体 Std R" panose="02020400000000000000" pitchFamily="18" charset="-122"/>
                <a:cs typeface="楷体"/>
              </a:rPr>
              <a:t>。</a:t>
            </a:r>
            <a:endParaRPr lang="en-US" altLang="zh-CN" sz="1600" spc="80" dirty="0" smtClean="0">
              <a:latin typeface="Adobe 楷体 Std R" panose="02020400000000000000" pitchFamily="18" charset="-122"/>
              <a:ea typeface="Adobe 楷体 Std R" panose="02020400000000000000" pitchFamily="18" charset="-122"/>
              <a:cs typeface="楷体"/>
            </a:endParaRPr>
          </a:p>
          <a:p>
            <a:pPr lvl="1"/>
            <a:endParaRPr lang="en-US" altLang="zh-CN" sz="1600" spc="80" dirty="0">
              <a:latin typeface="Adobe 楷体 Std R" panose="02020400000000000000" pitchFamily="18" charset="-122"/>
              <a:ea typeface="Adobe 楷体 Std R" panose="02020400000000000000" pitchFamily="18" charset="-122"/>
              <a:cs typeface="楷体"/>
            </a:endParaRPr>
          </a:p>
          <a:p>
            <a:pPr lvl="1"/>
            <a:r>
              <a:rPr lang="zh-CN" altLang="en-US" sz="1600" dirty="0" smtClean="0">
                <a:latin typeface="Adobe 楷体 Std R" panose="02020400000000000000" pitchFamily="18" charset="-122"/>
                <a:ea typeface="Adobe 楷体 Std R" panose="02020400000000000000" pitchFamily="18" charset="-122"/>
                <a:cs typeface="楷体"/>
              </a:rPr>
              <a:t>研究理论显示相似产生喜欢，让人们走的更近，相似的人更容易建立友谊成为朋友等</a:t>
            </a:r>
            <a:r>
              <a:rPr lang="en-US" altLang="zh-CN" sz="1600" baseline="30000" dirty="0" smtClean="0">
                <a:latin typeface="微软雅黑" panose="020B0503020204020204" pitchFamily="34" charset="-122"/>
                <a:ea typeface="微软雅黑" panose="020B0503020204020204" pitchFamily="34" charset="-122"/>
              </a:rPr>
              <a:t>[2] </a:t>
            </a:r>
            <a:r>
              <a:rPr lang="zh-CN" altLang="en-US" sz="16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89" y="1656725"/>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9626" y="2294635"/>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9626" y="4552950"/>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08" y="416016"/>
            <a:ext cx="2006901" cy="1663497"/>
          </a:xfrm>
          <a:prstGeom prst="rect">
            <a:avLst/>
          </a:prstGeom>
        </p:spPr>
      </p:pic>
      <p:sp>
        <p:nvSpPr>
          <p:cNvPr id="22" name="右箭头 21"/>
          <p:cNvSpPr/>
          <p:nvPr/>
        </p:nvSpPr>
        <p:spPr>
          <a:xfrm rot="20526000">
            <a:off x="4647386" y="1692810"/>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4770577" y="3226693"/>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4550811" y="4758246"/>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1226554"/>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Wang D</a:t>
            </a:r>
            <a:r>
              <a:rPr lang="zh-CN" altLang="en-US" sz="2000" dirty="0" smtClean="0">
                <a:latin typeface="Adobe 楷体 Std R" panose="02020400000000000000" pitchFamily="18" charset="-122"/>
                <a:ea typeface="Adobe 楷体 Std R" panose="02020400000000000000" pitchFamily="18" charset="-122"/>
              </a:rPr>
              <a:t>等通过记录</a:t>
            </a:r>
            <a:r>
              <a:rPr lang="en-US" altLang="zh-CN" sz="2000" dirty="0" smtClean="0">
                <a:latin typeface="Adobe 楷体 Std R" panose="02020400000000000000" pitchFamily="18" charset="-122"/>
                <a:ea typeface="Adobe 楷体 Std R" panose="02020400000000000000" pitchFamily="18" charset="-122"/>
              </a:rPr>
              <a:t>600 </a:t>
            </a:r>
            <a:r>
              <a:rPr lang="zh-CN" altLang="en-US" sz="2000" dirty="0" smtClean="0">
                <a:latin typeface="Adobe 楷体 Std R" panose="02020400000000000000" pitchFamily="18" charset="-122"/>
                <a:ea typeface="Adobe 楷体 Std R" panose="02020400000000000000" pitchFamily="18" charset="-122"/>
              </a:rPr>
              <a:t>万用户的短信和通话记录 来预测他们之间的关系</a:t>
            </a:r>
            <a:r>
              <a:rPr lang="en-US" altLang="zh-CN" sz="2000" baseline="30000" dirty="0">
                <a:latin typeface="微软雅黑" panose="020B0503020204020204" pitchFamily="34" charset="-122"/>
                <a:ea typeface="微软雅黑" panose="020B0503020204020204" pitchFamily="34" charset="-122"/>
              </a:rPr>
              <a:t>[3]</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583395"/>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Liu</a:t>
            </a:r>
            <a:r>
              <a:rPr lang="zh-CN" altLang="en-US" sz="2000" dirty="0" smtClean="0">
                <a:latin typeface="Adobe 楷体 Std R" panose="02020400000000000000" pitchFamily="18" charset="-122"/>
                <a:ea typeface="Adobe 楷体 Std R" panose="02020400000000000000" pitchFamily="18" charset="-122"/>
              </a:rPr>
              <a:t>等通过通话，短信记录，电话簿信息和问卷调查数据中的联系频率时长来对关系进行分类</a:t>
            </a:r>
            <a:r>
              <a:rPr lang="en-US" altLang="zh-CN" sz="2000" baseline="30000" dirty="0" smtClean="0">
                <a:latin typeface="微软雅黑" panose="020B0503020204020204" pitchFamily="34" charset="-122"/>
                <a:ea typeface="微软雅黑" panose="020B0503020204020204" pitchFamily="34" charset="-122"/>
              </a:rPr>
              <a:t>[4]</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3911914"/>
            <a:ext cx="6901079" cy="966355"/>
            <a:chOff x="2067071" y="4024333"/>
            <a:chExt cx="6901079" cy="966355"/>
          </a:xfrm>
        </p:grpSpPr>
        <p:sp>
          <p:nvSpPr>
            <p:cNvPr id="14" name="文本框 13"/>
            <p:cNvSpPr txBox="1"/>
            <p:nvPr/>
          </p:nvSpPr>
          <p:spPr>
            <a:xfrm>
              <a:off x="2344162" y="4024333"/>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Das</a:t>
              </a:r>
              <a:r>
                <a:rPr lang="zh-CN" altLang="en-US" sz="2000" dirty="0" smtClean="0">
                  <a:latin typeface="Adobe 楷体 Std R" panose="02020400000000000000" pitchFamily="18" charset="-122"/>
                  <a:ea typeface="Adobe 楷体 Std R" panose="02020400000000000000" pitchFamily="18" charset="-122"/>
                </a:rPr>
                <a:t>等用户的通话和短信记录，提取出频率、时长、时域利用机器学习的方法对其进行建模用于关系分类</a:t>
              </a:r>
              <a:r>
                <a:rPr lang="en-US" altLang="zh-CN" sz="2000" baseline="30000" dirty="0" smtClean="0">
                  <a:latin typeface="微软雅黑" panose="020B0503020204020204" pitchFamily="34" charset="-122"/>
                  <a:ea typeface="微软雅黑" panose="020B0503020204020204" pitchFamily="34" charset="-122"/>
                </a:rPr>
                <a:t>[5]</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Liu H</a:t>
            </a:r>
            <a:r>
              <a:rPr lang="zh-CN" altLang="en-US" sz="2000" dirty="0" smtClean="0">
                <a:latin typeface="Adobe 楷体 Std R" panose="02020400000000000000" pitchFamily="18" charset="-122"/>
                <a:ea typeface="Adobe 楷体 Std R" panose="02020400000000000000" pitchFamily="18" charset="-122"/>
              </a:rPr>
              <a:t>等针对用户的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000" dirty="0" smtClean="0">
                <a:latin typeface="Adobe 楷体 Std R" panose="02020400000000000000" pitchFamily="18" charset="-122"/>
                <a:ea typeface="Adobe 楷体 Std R" panose="02020400000000000000" pitchFamily="18" charset="-122"/>
              </a:rPr>
              <a:t>信息，提出了新的距离相似度定义</a:t>
            </a:r>
            <a:r>
              <a:rPr lang="zh-CN" altLang="en-US" sz="2000" dirty="0">
                <a:latin typeface="Adobe 楷体 Std R" panose="02020400000000000000" pitchFamily="18" charset="-122"/>
                <a:ea typeface="Adobe 楷体 Std R" panose="02020400000000000000" pitchFamily="18" charset="-122"/>
              </a:rPr>
              <a:t>：</a:t>
            </a:r>
            <a:r>
              <a:rPr lang="en-US" altLang="zh-CN" sz="2000" dirty="0" smtClean="0">
                <a:latin typeface="Adobe 楷体 Std R" panose="02020400000000000000" pitchFamily="18" charset="-122"/>
                <a:ea typeface="Adobe 楷体 Std R" panose="02020400000000000000" pitchFamily="18" charset="-122"/>
              </a:rPr>
              <a:t>Center of Mass</a:t>
            </a:r>
            <a:r>
              <a:rPr lang="en-US" altLang="zh-CN" sz="2000" baseline="30000" dirty="0">
                <a:latin typeface="微软雅黑" panose="020B0503020204020204" pitchFamily="34" charset="-122"/>
                <a:ea typeface="微软雅黑" panose="020B0503020204020204" pitchFamily="34" charset="-122"/>
              </a:rPr>
              <a:t> </a:t>
            </a:r>
            <a:r>
              <a:rPr lang="en-US" altLang="zh-CN" sz="2000" baseline="30000" dirty="0" smtClean="0">
                <a:latin typeface="微软雅黑" panose="020B0503020204020204" pitchFamily="34" charset="-122"/>
                <a:ea typeface="微软雅黑" panose="020B0503020204020204" pitchFamily="34" charset="-122"/>
              </a:rPr>
              <a:t>[6]</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Ying</a:t>
            </a:r>
            <a:r>
              <a:rPr lang="zh-CN" altLang="en-US" sz="2000" dirty="0" smtClean="0">
                <a:latin typeface="Adobe 楷体 Std R" panose="02020400000000000000" pitchFamily="18" charset="-122"/>
                <a:ea typeface="Adobe 楷体 Std R" panose="02020400000000000000" pitchFamily="18" charset="-122"/>
              </a:rPr>
              <a:t>等提出基于</a:t>
            </a:r>
            <a:r>
              <a:rPr lang="zh-CN" altLang="en-US" sz="20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000" dirty="0" smtClean="0">
                <a:latin typeface="Adobe 楷体 Std R" panose="02020400000000000000" pitchFamily="18" charset="-122"/>
                <a:ea typeface="Adobe 楷体 Std R" panose="02020400000000000000" pitchFamily="18" charset="-122"/>
              </a:rPr>
              <a:t>的用户相似度挖掘</a:t>
            </a:r>
            <a:r>
              <a:rPr lang="en-US" altLang="zh-CN" sz="2000" dirty="0" smtClean="0">
                <a:latin typeface="Adobe 楷体 Std R" panose="02020400000000000000" pitchFamily="18" charset="-122"/>
                <a:ea typeface="Adobe 楷体 Std R" panose="02020400000000000000" pitchFamily="18" charset="-122"/>
              </a:rPr>
              <a:t>-MSTP</a:t>
            </a:r>
            <a:r>
              <a:rPr lang="zh-CN" altLang="en-US" sz="2000" dirty="0" smtClean="0">
                <a:latin typeface="Adobe 楷体 Std R" panose="02020400000000000000" pitchFamily="18" charset="-122"/>
                <a:ea typeface="Adobe 楷体 Std R" panose="02020400000000000000" pitchFamily="18" charset="-122"/>
              </a:rPr>
              <a:t>模型</a:t>
            </a:r>
            <a:r>
              <a:rPr lang="en-US" altLang="zh-CN" sz="2000" baseline="30000" dirty="0" smtClean="0">
                <a:latin typeface="微软雅黑" panose="020B0503020204020204" pitchFamily="34" charset="-122"/>
                <a:ea typeface="微软雅黑" panose="020B0503020204020204" pitchFamily="34" charset="-122"/>
              </a:rPr>
              <a:t>[7]</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anose="02020400000000000000" pitchFamily="18" charset="-122"/>
                  <a:ea typeface="Adobe 楷体 Std R" panose="02020400000000000000" pitchFamily="18" charset="-122"/>
                </a:rPr>
                <a:t>Zhengyu</a:t>
              </a:r>
              <a:r>
                <a:rPr lang="zh-CN" altLang="en-US" sz="2000" dirty="0" smtClean="0">
                  <a:latin typeface="Adobe 楷体 Std R" panose="02020400000000000000" pitchFamily="18" charset="-122"/>
                  <a:ea typeface="Adobe 楷体 Std R" panose="02020400000000000000" pitchFamily="18" charset="-122"/>
                </a:rPr>
                <a:t>等提出了基于</a:t>
              </a:r>
              <a:r>
                <a:rPr lang="en-US" altLang="zh-CN" sz="2000" dirty="0" smtClean="0">
                  <a:latin typeface="Adobe 楷体 Std R" panose="02020400000000000000" pitchFamily="18" charset="-122"/>
                  <a:ea typeface="Adobe 楷体 Std R" panose="02020400000000000000" pitchFamily="18" charset="-122"/>
                </a:rPr>
                <a:t>TBHG </a:t>
              </a:r>
              <a:r>
                <a:rPr lang="zh-CN" altLang="en-US" sz="2000" dirty="0" smtClean="0">
                  <a:latin typeface="Adobe 楷体 Std R" panose="02020400000000000000" pitchFamily="18" charset="-122"/>
                  <a:ea typeface="Adobe 楷体 Std R" panose="02020400000000000000" pitchFamily="18" charset="-122"/>
                </a:rPr>
                <a:t>的用户相似度计算</a:t>
              </a:r>
              <a:r>
                <a:rPr lang="en-US" altLang="zh-CN" sz="2000" baseline="30000" dirty="0" smtClean="0">
                  <a:latin typeface="微软雅黑" panose="020B0503020204020204" pitchFamily="34" charset="-122"/>
                  <a:ea typeface="微软雅黑" panose="020B0503020204020204" pitchFamily="34" charset="-122"/>
                </a:rPr>
                <a:t>[8]</a:t>
              </a:r>
              <a:r>
                <a:rPr lang="en-US" altLang="zh-CN" sz="2000" dirty="0" smtClean="0">
                  <a:latin typeface="Adobe 楷体 Std R" panose="02020400000000000000" pitchFamily="18" charset="-122"/>
                  <a:ea typeface="Adobe 楷体 Std R" panose="02020400000000000000" pitchFamily="18" charset="-122"/>
                </a:rPr>
                <a:t>.</a:t>
              </a:r>
              <a:endParaRPr lang="zh-CN" altLang="en-US" sz="20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9336" y="3649288"/>
            <a:ext cx="8204315"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Wei-</a:t>
              </a:r>
              <a:r>
                <a:rPr lang="en-US" altLang="zh-CN" sz="2000" dirty="0" err="1" smtClean="0">
                  <a:latin typeface="Adobe 楷体 Std R" panose="02020400000000000000" pitchFamily="18" charset="-122"/>
                  <a:ea typeface="Adobe 楷体 Std R" panose="02020400000000000000" pitchFamily="18" charset="-122"/>
                </a:rPr>
                <a:t>jen</a:t>
              </a:r>
              <a:r>
                <a:rPr lang="zh-CN" altLang="en-US" sz="2000" dirty="0" smtClean="0">
                  <a:latin typeface="Adobe 楷体 Std R" panose="02020400000000000000" pitchFamily="18" charset="-122"/>
                  <a:ea typeface="Adobe 楷体 Std R" panose="02020400000000000000" pitchFamily="18" charset="-122"/>
                </a:rPr>
                <a:t>等将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000" baseline="30000" dirty="0" smtClean="0">
                  <a:latin typeface="微软雅黑" panose="020B0503020204020204" pitchFamily="34" charset="-122"/>
                  <a:ea typeface="微软雅黑" panose="020B0503020204020204" pitchFamily="34" charset="-122"/>
                </a:rPr>
                <a:t>[9]</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Eagle</a:t>
              </a:r>
              <a:r>
                <a:rPr lang="zh-CN" altLang="en-US" sz="20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2427</TotalTime>
  <Words>2190</Words>
  <Application>Microsoft Office PowerPoint</Application>
  <PresentationFormat>宽屏</PresentationFormat>
  <Paragraphs>199</Paragraphs>
  <Slides>38</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Adobe 黑体 Std R</vt:lpstr>
      <vt:lpstr>Adobe 楷体 Std R</vt:lpstr>
      <vt:lpstr>等线</vt:lpstr>
      <vt:lpstr>等线 Light</vt:lpstr>
      <vt:lpstr>楷体</vt:lpstr>
      <vt:lpstr>微软雅黑</vt:lpstr>
      <vt:lpstr>Arial</vt:lpstr>
      <vt:lpstr>Lucida Sans Unicode</vt:lpstr>
      <vt:lpstr>Times New Roman</vt:lpstr>
      <vt:lpstr>Verdana</vt:lpstr>
      <vt:lpstr>Wingdings</vt:lpstr>
      <vt:lpstr>Office 主题​​</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90</cp:revision>
  <dcterms:created xsi:type="dcterms:W3CDTF">2016-10-17T01:02:44Z</dcterms:created>
  <dcterms:modified xsi:type="dcterms:W3CDTF">2016-11-27T02:27:04Z</dcterms:modified>
</cp:coreProperties>
</file>